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26"/>
  </p:notesMasterIdLst>
  <p:sldIdLst>
    <p:sldId id="278" r:id="rId5"/>
    <p:sldId id="314" r:id="rId6"/>
    <p:sldId id="279" r:id="rId7"/>
    <p:sldId id="330" r:id="rId8"/>
    <p:sldId id="327" r:id="rId9"/>
    <p:sldId id="316" r:id="rId10"/>
    <p:sldId id="302" r:id="rId11"/>
    <p:sldId id="331" r:id="rId12"/>
    <p:sldId id="332" r:id="rId13"/>
    <p:sldId id="295" r:id="rId14"/>
    <p:sldId id="323" r:id="rId15"/>
    <p:sldId id="333" r:id="rId16"/>
    <p:sldId id="321" r:id="rId17"/>
    <p:sldId id="299" r:id="rId18"/>
    <p:sldId id="319" r:id="rId19"/>
    <p:sldId id="324" r:id="rId20"/>
    <p:sldId id="318" r:id="rId21"/>
    <p:sldId id="282" r:id="rId22"/>
    <p:sldId id="322" r:id="rId23"/>
    <p:sldId id="281" r:id="rId24"/>
    <p:sldId id="28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6" autoAdjust="0"/>
    <p:restoredTop sz="85391" autoAdjust="0"/>
  </p:normalViewPr>
  <p:slideViewPr>
    <p:cSldViewPr snapToGrid="0">
      <p:cViewPr varScale="1">
        <p:scale>
          <a:sx n="65" d="100"/>
          <a:sy n="65" d="100"/>
        </p:scale>
        <p:origin x="356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8/15/2023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048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888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90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505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6590-C74D-0721-1FC3-186DCB332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FB996A-B1C1-7316-6899-614098DA5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18BFA-97B7-D33F-D11A-91BCA3EE1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B55B3-9C48-64D2-3F63-E11653845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84FA3-9BC0-F689-B909-28A3E002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60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04092-A2C2-9AE4-3ED5-588B67963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6F9CB-CDC7-EAE1-0E29-A70F5102B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EDAD4-E320-5EA3-6F41-4AE953BE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1A271-C16A-ED1B-ECDB-8E400CF7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B564B-0B90-F7E1-E8F6-D05726F52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1939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103D5-9A9C-5B82-BC32-84A2A577E4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91299-AF08-4E62-85CE-A31294EB9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87885-FFA1-EE73-4538-709FFD6D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03E59-2FBA-901E-2892-9A0D3CD8B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60A13-C6C5-2F84-59F5-2F06370CE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46754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431CF-5BC1-32F2-EBAE-13F3BD9C3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9F0CF-C125-8579-054B-E0104BA89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7FE54-CCC7-2179-4727-359B2E04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FE24D-D2F3-245F-E7B5-B25B5E996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602F2-6173-7D26-76F3-F9BCFC119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0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8E691-E647-F04D-8B56-75AC0A066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855DF-F368-B82F-948E-53D6C898F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32517-495B-DE03-4132-1A16B4247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18121-7558-5434-3E25-3468353C8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08115-5FBD-F722-C730-CAF38604B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567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A7176-B721-F1F2-CC35-404C8698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27E84-904D-3B74-BA20-856ADF053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AD3BA-0E63-BC86-2C97-24DAA7036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167833-F433-BE02-DD3B-8E61CE486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CEF2B-6BE7-BAE2-6BD2-DFA872C34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3E828-3865-256F-DD71-606AB684D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0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3DB99-7F7C-A769-E7AA-460D2A1E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EB28D-B659-5B8E-558B-ADB9C8DA6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34E700-F303-E6F1-9F46-5A534CE04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532E8-BA2D-7736-C8ED-4DC59D874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8F8B90-685E-FB05-0F84-F4794F432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6D97C-ECD6-3FC8-1C16-19EB19FB5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CCEB9D-2AD0-387C-A6A7-DBD202CA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6FA33C-F4E7-9227-AF57-39EB889A7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0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EA31-0D4D-B178-2A29-AB09C1048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CBD65-88DF-20CD-A548-3E4FB35FC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4486A7-245B-B8A0-0B09-0088A3871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E8EA6D-BD3D-AAEC-42FB-248EEFD9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92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2D95A6-3724-1078-D540-AB1F6703A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D72BC4-ABE4-AAF5-7523-65C36F5D8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0996D-FD3E-3B36-66A9-F7F75566A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75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5F18-9FC6-4F4E-3A43-AF99DD90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12EA-7326-C7A0-9D43-23EF7DDE3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239A5-3555-828D-A3B4-3322AE3FE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85F9D-5EB0-912B-DB65-6385527C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8078D-706A-9B87-2EF7-8500279B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88AE8-18DA-A2C5-5369-168A3EEE0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79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2261A-A13C-BA17-813A-FB0726751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CAF2EB-71D6-181C-240B-39D6486142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60627-814C-5BE2-9AB1-45377A35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B042-7C7E-22B6-EC53-D949AA26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301FE-1231-AA2A-7395-840713ECF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9570B-AEC9-677B-0779-69269961F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1A9F86-5A8B-B619-E286-89E79C901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94825-F17C-1CCF-E3E1-9F5998B25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99F8B-A368-72E3-C930-59289375B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8/15/2023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5BD02-C548-00D5-A1C5-5ABA05E6C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96A59-C609-9CFE-7F20-46D3B7BC68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64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JE-lecture-notes/qtm151_fall_202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canvas.emory.edu/courses/118454/files/10208811?module_item_id=2314574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tluo35@emory.edu" TargetMode="External"/><Relationship Id="rId2" Type="http://schemas.openxmlformats.org/officeDocument/2006/relationships/hyperlink" Target="mailto:neil.das@emory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jeremy.zhang@emory.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anvas.emory.edu/courses/118454/files/10208766?module_item_id=231456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anvas.emory.edu/courses/118454/files/10208784?module_item_id=2314569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6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QTM 151:</a:t>
            </a:r>
            <a:br>
              <a:rPr lang="en-US" dirty="0"/>
            </a:br>
            <a:r>
              <a:rPr lang="en-US" dirty="0"/>
              <a:t>Introduction to Statistical Computing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89967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Dr. Juan Estrada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7">
            <a:extLst>
              <a:ext uri="{FF2B5EF4-FFF2-40B4-BE49-F238E27FC236}">
                <a16:creationId xmlns:a16="http://schemas.microsoft.com/office/drawing/2014/main" id="{056D2DA9-0C18-63E6-022C-DC1E5F3FBE54}"/>
              </a:ext>
            </a:extLst>
          </p:cNvPr>
          <p:cNvSpPr/>
          <p:nvPr/>
        </p:nvSpPr>
        <p:spPr>
          <a:xfrm>
            <a:off x="954336" y="410512"/>
            <a:ext cx="4207275" cy="4207275"/>
          </a:xfrm>
          <a:prstGeom prst="cloud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80" name="Picture 12" descr="Project Jupyter | Home">
            <a:extLst>
              <a:ext uri="{FF2B5EF4-FFF2-40B4-BE49-F238E27FC236}">
                <a16:creationId xmlns:a16="http://schemas.microsoft.com/office/drawing/2014/main" id="{120AB4D3-ECB1-DE71-B2ED-436594DA7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1654949" y="2100944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FB7742-C7B6-4ECA-56F6-4A9194C6DF9C}"/>
              </a:ext>
            </a:extLst>
          </p:cNvPr>
          <p:cNvSpPr txBox="1"/>
          <p:nvPr/>
        </p:nvSpPr>
        <p:spPr>
          <a:xfrm>
            <a:off x="7030391" y="2098084"/>
            <a:ext cx="19859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Interactive Development Environment (IDE)</a:t>
            </a:r>
          </a:p>
        </p:txBody>
      </p:sp>
      <p:pic>
        <p:nvPicPr>
          <p:cNvPr id="7184" name="Picture 16">
            <a:extLst>
              <a:ext uri="{FF2B5EF4-FFF2-40B4-BE49-F238E27FC236}">
                <a16:creationId xmlns:a16="http://schemas.microsoft.com/office/drawing/2014/main" id="{1571F8A5-5098-EEC1-C63A-A88A18CA2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431" y="2234582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D0A1AB9-2D18-9F9C-4529-9D40B2C02E7D}"/>
              </a:ext>
            </a:extLst>
          </p:cNvPr>
          <p:cNvSpPr txBox="1"/>
          <p:nvPr/>
        </p:nvSpPr>
        <p:spPr>
          <a:xfrm>
            <a:off x="10096381" y="2796669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122346-C0E3-22DC-1CA4-AA580414E0EC}"/>
              </a:ext>
            </a:extLst>
          </p:cNvPr>
          <p:cNvSpPr txBox="1"/>
          <p:nvPr/>
        </p:nvSpPr>
        <p:spPr>
          <a:xfrm>
            <a:off x="9048171" y="2612991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7B1BB473-0C25-B6B9-6406-D1971DE58B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743521" y="1861458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Project Jupyter | Home">
            <a:extLst>
              <a:ext uri="{FF2B5EF4-FFF2-40B4-BE49-F238E27FC236}">
                <a16:creationId xmlns:a16="http://schemas.microsoft.com/office/drawing/2014/main" id="{9E44D352-869E-BFF6-D20F-78399BBC3F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289991" y="2981335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urple github 10 icon - Free purple site logo icons">
            <a:extLst>
              <a:ext uri="{FF2B5EF4-FFF2-40B4-BE49-F238E27FC236}">
                <a16:creationId xmlns:a16="http://schemas.microsoft.com/office/drawing/2014/main" id="{6B55BD49-38A6-E597-AEC8-D4A7851EF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681" y="4911252"/>
            <a:ext cx="1450280" cy="145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B1CA6-89B0-434A-0B9D-D97E437B84CC}"/>
              </a:ext>
            </a:extLst>
          </p:cNvPr>
          <p:cNvSpPr txBox="1"/>
          <p:nvPr/>
        </p:nvSpPr>
        <p:spPr>
          <a:xfrm>
            <a:off x="2813959" y="4693162"/>
            <a:ext cx="30834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r>
              <a:rPr lang="en-US" dirty="0"/>
              <a:t>A file management system in the cloud (with desktop app)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Has version control</a:t>
            </a:r>
          </a:p>
          <a:p>
            <a:pPr marL="285750" indent="-285750">
              <a:buFontTx/>
              <a:buChar char="-"/>
            </a:pPr>
            <a:r>
              <a:rPr lang="en-US" dirty="0"/>
              <a:t>Great for collaborative programming</a:t>
            </a:r>
          </a:p>
        </p:txBody>
      </p:sp>
      <p:pic>
        <p:nvPicPr>
          <p:cNvPr id="12" name="Picture 12" descr="Project Jupyter | Home">
            <a:extLst>
              <a:ext uri="{FF2B5EF4-FFF2-40B4-BE49-F238E27FC236}">
                <a16:creationId xmlns:a16="http://schemas.microsoft.com/office/drawing/2014/main" id="{2F2BE883-D0F8-E5E9-2A24-3DBD09ACA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106012" y="1171163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5452238" y="2839370"/>
            <a:ext cx="1045028" cy="55517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C13346-E942-3CC4-D3E8-60186CAB91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701" y="348452"/>
            <a:ext cx="1663786" cy="3365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7B1AA0-9403-C73C-F921-887FC33B0D3A}"/>
              </a:ext>
            </a:extLst>
          </p:cNvPr>
          <p:cNvSpPr txBox="1"/>
          <p:nvPr/>
        </p:nvSpPr>
        <p:spPr>
          <a:xfrm>
            <a:off x="5029200" y="548640"/>
            <a:ext cx="157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Lecture Notes</a:t>
            </a:r>
          </a:p>
        </p:txBody>
      </p:sp>
    </p:spTree>
    <p:extLst>
      <p:ext uri="{BB962C8B-B14F-4D97-AF65-F5344CB8AC3E}">
        <p14:creationId xmlns:p14="http://schemas.microsoft.com/office/powerpoint/2010/main" val="188588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15B9D5-ADB0-BDC2-A5FF-29296056054D}"/>
              </a:ext>
            </a:extLst>
          </p:cNvPr>
          <p:cNvSpPr txBox="1"/>
          <p:nvPr/>
        </p:nvSpPr>
        <p:spPr>
          <a:xfrm>
            <a:off x="2682411" y="509041"/>
            <a:ext cx="65677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Lecture notes are publicly available at my GitHub website:</a:t>
            </a:r>
          </a:p>
          <a:p>
            <a:pPr algn="ctr"/>
            <a:endParaRPr lang="en-US" dirty="0"/>
          </a:p>
          <a:p>
            <a:pPr algn="ctr"/>
            <a:r>
              <a:rPr lang="fr-FR" dirty="0">
                <a:hlinkClick r:id="rId2"/>
              </a:rPr>
              <a:t>JE-lecture-notes/qtm151_fall_2023 (github.com)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FBD231-70E1-9C91-D850-9BEA83FF0903}"/>
              </a:ext>
            </a:extLst>
          </p:cNvPr>
          <p:cNvSpPr txBox="1"/>
          <p:nvPr/>
        </p:nvSpPr>
        <p:spPr>
          <a:xfrm>
            <a:off x="1884879" y="5007529"/>
            <a:ext cx="4081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You can view the lectures in the browser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F65BCE-C666-1F1B-F612-2ECCD8FDAF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97"/>
          <a:stretch/>
        </p:blipFill>
        <p:spPr>
          <a:xfrm>
            <a:off x="518160" y="1595277"/>
            <a:ext cx="5892800" cy="31585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983916-A854-DC0A-A562-18C02A714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713" y="4753871"/>
            <a:ext cx="5565359" cy="151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46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156A0-EC13-0C3D-0CA3-17D3922CF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the lecture notes locally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990E2-DAD6-2176-3547-E02869B75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Follow the instructions </a:t>
            </a:r>
            <a:r>
              <a:rPr lang="en-US" dirty="0">
                <a:hlinkClick r:id="rId2"/>
              </a:rPr>
              <a:t>Github1 Getting Started</a:t>
            </a:r>
            <a:r>
              <a:rPr lang="en-US" dirty="0"/>
              <a:t> from Canvas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Focusing on Step 2: Downloading Lectures to your Computer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Check that we have access to the folder with the lecture notes and open it in VS code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ym typeface="Wingdings" panose="05000000000000000000" pitchFamily="2" charset="2"/>
              </a:rPr>
              <a:t>Check that VS code is connected to Anaconda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71336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11A8E62-8E37-3C75-3196-63F97A3C3C03}"/>
              </a:ext>
            </a:extLst>
          </p:cNvPr>
          <p:cNvSpPr txBox="1"/>
          <p:nvPr/>
        </p:nvSpPr>
        <p:spPr>
          <a:xfrm>
            <a:off x="2557111" y="627722"/>
            <a:ext cx="8055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Jupyter</a:t>
            </a:r>
            <a:r>
              <a:rPr lang="en-US" sz="2000" dirty="0"/>
              <a:t> Notebook (“.</a:t>
            </a:r>
            <a:r>
              <a:rPr lang="en-US" sz="2000" dirty="0" err="1"/>
              <a:t>ipynb</a:t>
            </a:r>
            <a:r>
              <a:rPr lang="en-US" sz="2000" dirty="0"/>
              <a:t>”) is a file with code and annotations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223453-561F-710A-DB49-00067504F3D8}"/>
              </a:ext>
            </a:extLst>
          </p:cNvPr>
          <p:cNvSpPr txBox="1"/>
          <p:nvPr/>
        </p:nvSpPr>
        <p:spPr>
          <a:xfrm>
            <a:off x="7258843" y="2501048"/>
            <a:ext cx="38948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All the lecture notes are written as </a:t>
            </a:r>
            <a:r>
              <a:rPr lang="en-US" sz="2000" dirty="0" err="1"/>
              <a:t>Jupyter</a:t>
            </a:r>
            <a:r>
              <a:rPr lang="en-US" sz="2000" dirty="0"/>
              <a:t> notebooks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It is encouraged that you bring your laptop to class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Lecture notes are designed to be follow-along. There will be “try it yourself” exercises.</a:t>
            </a:r>
          </a:p>
        </p:txBody>
      </p:sp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BE645435-665C-57B1-8E72-94349B161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69" y="396548"/>
            <a:ext cx="2051842" cy="107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A46FC-582B-FCB4-B992-74B0599861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16" r="371"/>
          <a:stretch/>
        </p:blipFill>
        <p:spPr>
          <a:xfrm>
            <a:off x="570271" y="2835366"/>
            <a:ext cx="6312310" cy="219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86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0FB7742-C7B6-4ECA-56F6-4A9194C6DF9C}"/>
              </a:ext>
            </a:extLst>
          </p:cNvPr>
          <p:cNvSpPr txBox="1"/>
          <p:nvPr/>
        </p:nvSpPr>
        <p:spPr>
          <a:xfrm>
            <a:off x="6835434" y="1832155"/>
            <a:ext cx="19859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Interactive Development Environment (IDE)</a:t>
            </a:r>
          </a:p>
        </p:txBody>
      </p:sp>
      <p:pic>
        <p:nvPicPr>
          <p:cNvPr id="7184" name="Picture 16">
            <a:extLst>
              <a:ext uri="{FF2B5EF4-FFF2-40B4-BE49-F238E27FC236}">
                <a16:creationId xmlns:a16="http://schemas.microsoft.com/office/drawing/2014/main" id="{1571F8A5-5098-EEC1-C63A-A88A18CA2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3668" y="1577980"/>
            <a:ext cx="1141283" cy="1245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D0A1AB9-2D18-9F9C-4529-9D40B2C02E7D}"/>
              </a:ext>
            </a:extLst>
          </p:cNvPr>
          <p:cNvSpPr txBox="1"/>
          <p:nvPr/>
        </p:nvSpPr>
        <p:spPr>
          <a:xfrm>
            <a:off x="9850442" y="2062987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122346-C0E3-22DC-1CA4-AA580414E0EC}"/>
              </a:ext>
            </a:extLst>
          </p:cNvPr>
          <p:cNvSpPr txBox="1"/>
          <p:nvPr/>
        </p:nvSpPr>
        <p:spPr>
          <a:xfrm>
            <a:off x="8955703" y="1832155"/>
            <a:ext cx="44119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+</a:t>
            </a:r>
          </a:p>
        </p:txBody>
      </p:sp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5452238" y="2058534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2" descr="Project Jupyter | Home">
            <a:extLst>
              <a:ext uri="{FF2B5EF4-FFF2-40B4-BE49-F238E27FC236}">
                <a16:creationId xmlns:a16="http://schemas.microsoft.com/office/drawing/2014/main" id="{19F6C30C-3100-2C1F-22E5-917572AFB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82" y="1207517"/>
            <a:ext cx="3782786" cy="198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FF966C-B098-A012-91E7-39A1DE88E6CB}"/>
              </a:ext>
            </a:extLst>
          </p:cNvPr>
          <p:cNvSpPr txBox="1"/>
          <p:nvPr/>
        </p:nvSpPr>
        <p:spPr>
          <a:xfrm>
            <a:off x="1573782" y="4381561"/>
            <a:ext cx="82766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See </a:t>
            </a:r>
            <a:r>
              <a:rPr lang="en-US" sz="2400" b="1" dirty="0"/>
              <a:t>Assignment 1 </a:t>
            </a:r>
            <a:r>
              <a:rPr lang="en-US" sz="2400" dirty="0"/>
              <a:t>(due Tuesday, August 29 at 10 p.m.):</a:t>
            </a:r>
          </a:p>
          <a:p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Basics of a </a:t>
            </a:r>
            <a:r>
              <a:rPr lang="en-US" sz="2400" dirty="0" err="1"/>
              <a:t>Jupyter</a:t>
            </a:r>
            <a:r>
              <a:rPr lang="en-US" sz="2400" dirty="0"/>
              <a:t> notebook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Need to have all the tools installed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Install </a:t>
            </a:r>
            <a:r>
              <a:rPr lang="en-US" sz="2400" b="1" u="sng" dirty="0"/>
              <a:t>soon</a:t>
            </a:r>
            <a:r>
              <a:rPr lang="en-US" sz="2400" dirty="0"/>
              <a:t> that we can help you with any issues!</a:t>
            </a:r>
          </a:p>
        </p:txBody>
      </p:sp>
    </p:spTree>
    <p:extLst>
      <p:ext uri="{BB962C8B-B14F-4D97-AF65-F5344CB8AC3E}">
        <p14:creationId xmlns:p14="http://schemas.microsoft.com/office/powerpoint/2010/main" val="4256475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1335DCD-1509-3B93-6AE1-6B028F14F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644" y="1519391"/>
            <a:ext cx="7752078" cy="381921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56FB3-F81A-A99B-46E4-84928FA146BF}"/>
              </a:ext>
            </a:extLst>
          </p:cNvPr>
          <p:cNvCxnSpPr>
            <a:cxnSpLocks/>
          </p:cNvCxnSpPr>
          <p:nvPr/>
        </p:nvCxnSpPr>
        <p:spPr>
          <a:xfrm flipV="1">
            <a:off x="3267293" y="3494930"/>
            <a:ext cx="0" cy="248125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C8315B-5D68-DB30-8446-01AD85887A3C}"/>
              </a:ext>
            </a:extLst>
          </p:cNvPr>
          <p:cNvSpPr txBox="1"/>
          <p:nvPr/>
        </p:nvSpPr>
        <p:spPr>
          <a:xfrm>
            <a:off x="2714291" y="6092618"/>
            <a:ext cx="1553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Lecture notes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4C2492-0C60-7D5A-712C-6E8B78D06852}"/>
              </a:ext>
            </a:extLst>
          </p:cNvPr>
          <p:cNvSpPr txBox="1"/>
          <p:nvPr/>
        </p:nvSpPr>
        <p:spPr>
          <a:xfrm>
            <a:off x="5631633" y="5953074"/>
            <a:ext cx="4207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“.</a:t>
            </a:r>
            <a:r>
              <a:rPr lang="en-US" dirty="0" err="1">
                <a:solidFill>
                  <a:srgbClr val="FF0000"/>
                </a:solidFill>
              </a:rPr>
              <a:t>ipynb</a:t>
            </a:r>
            <a:r>
              <a:rPr lang="en-US" dirty="0">
                <a:solidFill>
                  <a:srgbClr val="FF0000"/>
                </a:solidFill>
              </a:rPr>
              <a:t>”: Interactive Python Notebook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35FABB-15A0-F0A5-D09F-809834F09899}"/>
              </a:ext>
            </a:extLst>
          </p:cNvPr>
          <p:cNvSpPr txBox="1"/>
          <p:nvPr/>
        </p:nvSpPr>
        <p:spPr>
          <a:xfrm>
            <a:off x="2862991" y="512482"/>
            <a:ext cx="7381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will do all our coding in Visual Studio Code</a:t>
            </a:r>
          </a:p>
        </p:txBody>
      </p:sp>
      <p:pic>
        <p:nvPicPr>
          <p:cNvPr id="3" name="Picture 14">
            <a:extLst>
              <a:ext uri="{FF2B5EF4-FFF2-40B4-BE49-F238E27FC236}">
                <a16:creationId xmlns:a16="http://schemas.microsoft.com/office/drawing/2014/main" id="{CBBC2897-EAD3-184A-AF16-E1A086D44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55" y="334735"/>
            <a:ext cx="878714" cy="878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6">
            <a:extLst>
              <a:ext uri="{FF2B5EF4-FFF2-40B4-BE49-F238E27FC236}">
                <a16:creationId xmlns:a16="http://schemas.microsoft.com/office/drawing/2014/main" id="{50CD655F-617E-FCC5-8332-12E4C7329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346" y="342421"/>
            <a:ext cx="905589" cy="987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94A2F9-DCB3-6D66-A8FE-2DE57525031B}"/>
              </a:ext>
            </a:extLst>
          </p:cNvPr>
          <p:cNvSpPr txBox="1"/>
          <p:nvPr/>
        </p:nvSpPr>
        <p:spPr>
          <a:xfrm>
            <a:off x="1812656" y="706655"/>
            <a:ext cx="813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3513277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F733099-5D54-DA4F-30A3-3D4BD5AF7CC3}"/>
              </a:ext>
            </a:extLst>
          </p:cNvPr>
          <p:cNvSpPr txBox="1"/>
          <p:nvPr/>
        </p:nvSpPr>
        <p:spPr>
          <a:xfrm>
            <a:off x="815854" y="1560394"/>
            <a:ext cx="351633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 Desktop will allow you to automatically download the lectures notes from my account (and update them).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/>
              <a:t>It will also show you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date of any update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what the changes are</a:t>
            </a:r>
          </a:p>
          <a:p>
            <a:pPr algn="just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E60C75-7934-F2D6-F393-743F3DE9A4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1693"/>
          <a:stretch/>
        </p:blipFill>
        <p:spPr>
          <a:xfrm>
            <a:off x="4667464" y="997588"/>
            <a:ext cx="6457735" cy="425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7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1297401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0207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086C-E108-6D97-F246-B787CE2A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975E3-7FDE-5CBE-D5D5-1DEEC1799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201383"/>
          </a:xfrm>
        </p:spPr>
        <p:txBody>
          <a:bodyPr>
            <a:normAutofit/>
          </a:bodyPr>
          <a:lstStyle/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how to code effectively in Python and SQL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about key programming principles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how to manipulate and visualize data</a:t>
            </a:r>
          </a:p>
        </p:txBody>
      </p:sp>
    </p:spTree>
    <p:extLst>
      <p:ext uri="{BB962C8B-B14F-4D97-AF65-F5344CB8AC3E}">
        <p14:creationId xmlns:p14="http://schemas.microsoft.com/office/powerpoint/2010/main" val="13259283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A169ED-A196-E20E-26FA-3A7F8A13AF62}"/>
              </a:ext>
            </a:extLst>
          </p:cNvPr>
          <p:cNvSpPr txBox="1"/>
          <p:nvPr/>
        </p:nvSpPr>
        <p:spPr>
          <a:xfrm>
            <a:off x="1186544" y="1986131"/>
            <a:ext cx="551905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Assignments (x 10): </a:t>
            </a:r>
            <a:r>
              <a:rPr lang="en-US" sz="2000" dirty="0">
                <a:solidFill>
                  <a:srgbClr val="FF0000"/>
                </a:solidFill>
              </a:rPr>
              <a:t>50%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Practice class concepts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Quizzes (x5): 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30%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Questions are given in advance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Data is provided in the class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Final Project: </a:t>
            </a:r>
            <a:r>
              <a:rPr lang="en-US" sz="2000" dirty="0">
                <a:solidFill>
                  <a:srgbClr val="FF0000"/>
                </a:solidFill>
              </a:rPr>
              <a:t>20 %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Will provide guidelines on Canvas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Due at the end of the semester (April 25, 2023)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Midsemester Survey: </a:t>
            </a:r>
            <a:r>
              <a:rPr lang="en-US" sz="2000" dirty="0">
                <a:solidFill>
                  <a:srgbClr val="FF0000"/>
                </a:solidFill>
              </a:rPr>
              <a:t>+ 0.5% (Extra)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A94F67-2F19-F036-17E4-A2A67F7E64CF}"/>
              </a:ext>
            </a:extLst>
          </p:cNvPr>
          <p:cNvSpPr txBox="1"/>
          <p:nvPr/>
        </p:nvSpPr>
        <p:spPr>
          <a:xfrm>
            <a:off x="1213762" y="85644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Grades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D648B5-360A-6A2E-0958-3F153B74F722}"/>
              </a:ext>
            </a:extLst>
          </p:cNvPr>
          <p:cNvSpPr txBox="1"/>
          <p:nvPr/>
        </p:nvSpPr>
        <p:spPr>
          <a:xfrm>
            <a:off x="7179124" y="1811960"/>
            <a:ext cx="4114799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Late assignments will not receive points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To account for unforeseen circumstances, we will drop the worst assignment and the worst quiz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Watch out for the assignments to install software (1, 10). You will need these to be able to use the lectures notes.  </a:t>
            </a:r>
          </a:p>
          <a:p>
            <a:pPr marL="285750" indent="-285750"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0884FC-377C-FD4B-C107-B6466DF28038}"/>
              </a:ext>
            </a:extLst>
          </p:cNvPr>
          <p:cNvSpPr txBox="1"/>
          <p:nvPr/>
        </p:nvSpPr>
        <p:spPr>
          <a:xfrm>
            <a:off x="7179124" y="856440"/>
            <a:ext cx="3799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Late submissions</a:t>
            </a:r>
          </a:p>
        </p:txBody>
      </p:sp>
    </p:spTree>
    <p:extLst>
      <p:ext uri="{BB962C8B-B14F-4D97-AF65-F5344CB8AC3E}">
        <p14:creationId xmlns:p14="http://schemas.microsoft.com/office/powerpoint/2010/main" val="3714818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201674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6456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495B-95FF-176E-8BA6-7CC47491B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</a:t>
            </a:r>
            <a:r>
              <a:rPr lang="en-US" sz="4800" dirty="0"/>
              <a:t> ability is not innate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96D9-6B24-78F1-6360-0EC5DF70F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 Coding ability can be developed.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Academic skills and abilities are acquired through hard work, mistakes, and perseverance.</a:t>
            </a:r>
          </a:p>
          <a:p>
            <a:endParaRPr lang="en-US" dirty="0"/>
          </a:p>
          <a:p>
            <a:r>
              <a:rPr lang="en-US" dirty="0"/>
              <a:t> My only goal here is that you learn the material. Please ask me questions!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579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2CB0-438A-178B-DEAC-B5036A61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62052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Questions about the logistics</a:t>
            </a:r>
          </a:p>
        </p:txBody>
      </p:sp>
    </p:spTree>
    <p:extLst>
      <p:ext uri="{BB962C8B-B14F-4D97-AF65-F5344CB8AC3E}">
        <p14:creationId xmlns:p14="http://schemas.microsoft.com/office/powerpoint/2010/main" val="907343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2455E7-43D8-AF16-95FA-C7E38C641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56981" y="2663631"/>
            <a:ext cx="3741498" cy="39232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4F3285-3216-C07A-FB54-01A994D95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6868" y="634946"/>
            <a:ext cx="4592874" cy="1450757"/>
          </a:xfrm>
        </p:spPr>
        <p:txBody>
          <a:bodyPr>
            <a:normAutofit/>
          </a:bodyPr>
          <a:lstStyle/>
          <a:p>
            <a:r>
              <a:rPr lang="en-US"/>
              <a:t>About 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CD2F4-630A-1C77-0ABB-6540E0BA0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6868" y="2198914"/>
            <a:ext cx="4592874" cy="367018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name is Juan Estrada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I finished my Ph.D. in Economics at Emory</a:t>
            </a:r>
          </a:p>
          <a:p>
            <a:pPr marL="0" indent="0" algn="just">
              <a:buNone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I’m originally from Colombia.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research focuses on causal inference and network analysis. I focus on applications related with American politics</a:t>
            </a:r>
          </a:p>
        </p:txBody>
      </p:sp>
      <p:sp>
        <p:nvSpPr>
          <p:cNvPr id="7" name="AutoShape 2" descr="No photo description available.">
            <a:extLst>
              <a:ext uri="{FF2B5EF4-FFF2-40B4-BE49-F238E27FC236}">
                <a16:creationId xmlns:a16="http://schemas.microsoft.com/office/drawing/2014/main" id="{C9C9E0C5-FD02-F716-B924-E4719521C9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A view of a city with tall buildings in the background&#10;&#10;Description automatically generated">
            <a:extLst>
              <a:ext uri="{FF2B5EF4-FFF2-40B4-BE49-F238E27FC236}">
                <a16:creationId xmlns:a16="http://schemas.microsoft.com/office/drawing/2014/main" id="{CD67277B-7F98-FA82-5634-EA73639D80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64" y="809803"/>
            <a:ext cx="4128531" cy="246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1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D18D0-C1C2-5FED-E8B7-E04A6F1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Assistants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49BDC-443C-2873-4A0E-599A47448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Neil Das (</a:t>
            </a:r>
            <a:r>
              <a:rPr lang="en-US" dirty="0">
                <a:hlinkClick r:id="rId2"/>
              </a:rPr>
              <a:t>neil.das@emory.edu</a:t>
            </a:r>
            <a:r>
              <a:rPr lang="en-US" dirty="0"/>
              <a:t>). Junior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Vincent (</a:t>
            </a:r>
            <a:r>
              <a:rPr lang="en-US" dirty="0" err="1"/>
              <a:t>Tianze</a:t>
            </a:r>
            <a:r>
              <a:rPr lang="en-US" dirty="0"/>
              <a:t>) Luo (</a:t>
            </a:r>
            <a:r>
              <a:rPr lang="en-US" dirty="0">
                <a:hlinkClick r:id="rId3"/>
              </a:rPr>
              <a:t>tluo35@emory.edu</a:t>
            </a:r>
            <a:r>
              <a:rPr lang="en-US" dirty="0"/>
              <a:t>). Senior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Jeremy (</a:t>
            </a:r>
            <a:r>
              <a:rPr lang="en-US" dirty="0" err="1"/>
              <a:t>Yichi</a:t>
            </a:r>
            <a:r>
              <a:rPr lang="en-US" dirty="0"/>
              <a:t>) Zhang (</a:t>
            </a:r>
            <a:r>
              <a:rPr lang="en-US" dirty="0">
                <a:hlinkClick r:id="rId4"/>
              </a:rPr>
              <a:t>jeremy.zhang@emory.edu</a:t>
            </a:r>
            <a:r>
              <a:rPr lang="en-US" dirty="0"/>
              <a:t>). Junior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will be answering questions during our lectures and holding office hours (see Canvas for office hours information).</a:t>
            </a:r>
          </a:p>
        </p:txBody>
      </p:sp>
    </p:spTree>
    <p:extLst>
      <p:ext uri="{BB962C8B-B14F-4D97-AF65-F5344CB8AC3E}">
        <p14:creationId xmlns:p14="http://schemas.microsoft.com/office/powerpoint/2010/main" val="3782210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741856D-B06C-BB0C-D5EC-31116422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6395" y="2474020"/>
            <a:ext cx="5505686" cy="1450757"/>
          </a:xfrm>
        </p:spPr>
        <p:txBody>
          <a:bodyPr>
            <a:normAutofit/>
          </a:bodyPr>
          <a:lstStyle/>
          <a:p>
            <a:r>
              <a:rPr lang="en-US" dirty="0"/>
              <a:t>Questions for the class</a:t>
            </a:r>
          </a:p>
        </p:txBody>
      </p:sp>
    </p:spTree>
    <p:extLst>
      <p:ext uri="{BB962C8B-B14F-4D97-AF65-F5344CB8AC3E}">
        <p14:creationId xmlns:p14="http://schemas.microsoft.com/office/powerpoint/2010/main" val="2525753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429076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0382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E6A3EB-FF53-67EC-DBF5-F1CB80DE7C90}"/>
              </a:ext>
            </a:extLst>
          </p:cNvPr>
          <p:cNvSpPr txBox="1"/>
          <p:nvPr/>
        </p:nvSpPr>
        <p:spPr>
          <a:xfrm>
            <a:off x="5758384" y="4073274"/>
            <a:ext cx="19859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Interactive Development Environment (IDE)</a:t>
            </a:r>
          </a:p>
          <a:p>
            <a:endParaRPr lang="en-US" sz="1200" dirty="0">
              <a:solidFill>
                <a:srgbClr val="0070C0"/>
              </a:solidFill>
            </a:endParaRPr>
          </a:p>
          <a:p>
            <a:r>
              <a:rPr lang="en-US" sz="1200" dirty="0"/>
              <a:t>Environment where the user writes the scripts</a:t>
            </a: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2812CE6E-CC96-5E19-8762-E898831D8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171" y="2870071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A12484-B326-A99E-5E0E-FB3E9D38885C}"/>
              </a:ext>
            </a:extLst>
          </p:cNvPr>
          <p:cNvSpPr txBox="1"/>
          <p:nvPr/>
        </p:nvSpPr>
        <p:spPr>
          <a:xfrm>
            <a:off x="8926121" y="3432158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2BC5F8-CB67-C39C-E029-8F3805784755}"/>
              </a:ext>
            </a:extLst>
          </p:cNvPr>
          <p:cNvSpPr txBox="1"/>
          <p:nvPr/>
        </p:nvSpPr>
        <p:spPr>
          <a:xfrm>
            <a:off x="7735766" y="3136939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sp>
        <p:nvSpPr>
          <p:cNvPr id="8" name="Right Arrow 22">
            <a:extLst>
              <a:ext uri="{FF2B5EF4-FFF2-40B4-BE49-F238E27FC236}">
                <a16:creationId xmlns:a16="http://schemas.microsoft.com/office/drawing/2014/main" id="{47A3CAEE-D5C0-F38F-0CC0-62764548D380}"/>
              </a:ext>
            </a:extLst>
          </p:cNvPr>
          <p:cNvSpPr/>
          <p:nvPr/>
        </p:nvSpPr>
        <p:spPr>
          <a:xfrm>
            <a:off x="4148414" y="3266487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011967-AFA2-69D1-4C1A-8D03D11F1C3B}"/>
              </a:ext>
            </a:extLst>
          </p:cNvPr>
          <p:cNvSpPr txBox="1"/>
          <p:nvPr/>
        </p:nvSpPr>
        <p:spPr>
          <a:xfrm>
            <a:off x="1163494" y="753355"/>
            <a:ext cx="771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Our class in a nutshell 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DEA7C7-218C-C690-5A03-A0C29FEEEAF9}"/>
              </a:ext>
            </a:extLst>
          </p:cNvPr>
          <p:cNvSpPr txBox="1"/>
          <p:nvPr/>
        </p:nvSpPr>
        <p:spPr>
          <a:xfrm>
            <a:off x="1858690" y="4257393"/>
            <a:ext cx="21628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Script File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File with code in the Python </a:t>
            </a:r>
            <a:r>
              <a:rPr lang="en-US" sz="1200" b="1" dirty="0"/>
              <a:t>programming language.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Instructions for the program to follow</a:t>
            </a:r>
          </a:p>
        </p:txBody>
      </p:sp>
      <p:pic>
        <p:nvPicPr>
          <p:cNvPr id="11" name="Picture 12" descr="Project Jupyter | Home">
            <a:extLst>
              <a:ext uri="{FF2B5EF4-FFF2-40B4-BE49-F238E27FC236}">
                <a16:creationId xmlns:a16="http://schemas.microsoft.com/office/drawing/2014/main" id="{55299D6B-9CB6-416D-187E-2E0D289CA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102" y="2799928"/>
            <a:ext cx="2639140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>
            <a:extLst>
              <a:ext uri="{FF2B5EF4-FFF2-40B4-BE49-F238E27FC236}">
                <a16:creationId xmlns:a16="http://schemas.microsoft.com/office/drawing/2014/main" id="{0ED4B6CB-A9F6-1B18-24AC-5BC070C7C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06486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FAA3E03-8BBA-9F6D-A1E1-8B1D0D272C3D}"/>
              </a:ext>
            </a:extLst>
          </p:cNvPr>
          <p:cNvSpPr txBox="1"/>
          <p:nvPr/>
        </p:nvSpPr>
        <p:spPr>
          <a:xfrm>
            <a:off x="8041548" y="4257393"/>
            <a:ext cx="23353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(in background)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b="1" dirty="0"/>
              <a:t>Programming language </a:t>
            </a:r>
            <a:r>
              <a:rPr lang="en-US" sz="1200" dirty="0"/>
              <a:t>we use to write the instructions 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242CAA-3556-82D2-FC85-257265BE4F0B}"/>
              </a:ext>
            </a:extLst>
          </p:cNvPr>
          <p:cNvSpPr/>
          <p:nvPr/>
        </p:nvSpPr>
        <p:spPr>
          <a:xfrm>
            <a:off x="1633491" y="2183907"/>
            <a:ext cx="8913181" cy="3920738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92A80-89EE-1931-3A9F-E2D913A993A9}"/>
              </a:ext>
            </a:extLst>
          </p:cNvPr>
          <p:cNvSpPr txBox="1"/>
          <p:nvPr/>
        </p:nvSpPr>
        <p:spPr>
          <a:xfrm>
            <a:off x="8117032" y="1404838"/>
            <a:ext cx="218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Virtual Environment </a:t>
            </a:r>
          </a:p>
        </p:txBody>
      </p:sp>
      <p:pic>
        <p:nvPicPr>
          <p:cNvPr id="1028" name="Picture 4" descr="Anaconda (Python distribution) - Wikipedia">
            <a:extLst>
              <a:ext uri="{FF2B5EF4-FFF2-40B4-BE49-F238E27FC236}">
                <a16:creationId xmlns:a16="http://schemas.microsoft.com/office/drawing/2014/main" id="{71130BED-91D7-A86C-D0C2-45691CEE2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365" y="1344024"/>
            <a:ext cx="1451175" cy="7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01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6D88E-8670-FA43-FBF4-188691003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Python using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20BA1-575D-5B62-A4B4-14CCF39FF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74680" cy="4351338"/>
          </a:xfrm>
        </p:spPr>
        <p:txBody>
          <a:bodyPr/>
          <a:lstStyle/>
          <a:p>
            <a:pPr algn="just"/>
            <a:r>
              <a:rPr lang="en-US" dirty="0"/>
              <a:t>Follow the instructions </a:t>
            </a:r>
            <a:r>
              <a:rPr lang="en-US" dirty="0">
                <a:hlinkClick r:id="rId2"/>
              </a:rPr>
              <a:t>Installing Python Using Anaconda</a:t>
            </a:r>
            <a:r>
              <a:rPr lang="en-US" dirty="0"/>
              <a:t> from Canvas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We are using Anaconda virtual environments for this class (I will cover this in more detail next class)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For now: Anaconda comes with a Python installation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66996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5D670-030B-64EC-D74E-87FE8398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VS code and connecting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4FDB-D7C5-C8E2-5345-24F14ABAD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Follow the instructions </a:t>
            </a:r>
            <a:r>
              <a:rPr lang="en-US" dirty="0">
                <a:hlinkClick r:id="rId2"/>
              </a:rPr>
              <a:t>Installing Visual Studio Code and Connecting it with Anaconda</a:t>
            </a:r>
            <a:r>
              <a:rPr lang="en-US" dirty="0"/>
              <a:t> from Canvas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For now: know that “</a:t>
            </a:r>
            <a:r>
              <a:rPr lang="en-US" i="1" dirty="0"/>
              <a:t>base</a:t>
            </a:r>
            <a:r>
              <a:rPr lang="en-US" dirty="0"/>
              <a:t>” is the default Anaconda virtual environment that comes with the installation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next step is to check if the connection between VS code and Anaconda worked. 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Before: we are creating a new folder for the QTM151 course and downloading our virtual GitHub folder</a:t>
            </a:r>
          </a:p>
        </p:txBody>
      </p:sp>
    </p:spTree>
    <p:extLst>
      <p:ext uri="{BB962C8B-B14F-4D97-AF65-F5344CB8AC3E}">
        <p14:creationId xmlns:p14="http://schemas.microsoft.com/office/powerpoint/2010/main" val="2614058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purl.org/dc/terms/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  <ds:schemaRef ds:uri="71af3243-3dd4-4a8d-8c0d-dd76da1f02a5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5425</TotalTime>
  <Words>760</Words>
  <Application>Microsoft Office PowerPoint</Application>
  <PresentationFormat>Widescreen</PresentationFormat>
  <Paragraphs>143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Wingdings</vt:lpstr>
      <vt:lpstr>Office Theme</vt:lpstr>
      <vt:lpstr>QTM 151: Introduction to Statistical Computing II</vt:lpstr>
      <vt:lpstr>Agenda</vt:lpstr>
      <vt:lpstr>About me</vt:lpstr>
      <vt:lpstr>Teaching Assistants</vt:lpstr>
      <vt:lpstr>Questions for the class</vt:lpstr>
      <vt:lpstr>Agenda</vt:lpstr>
      <vt:lpstr>PowerPoint Presentation</vt:lpstr>
      <vt:lpstr>Installing Python using Anaconda</vt:lpstr>
      <vt:lpstr>Installing VS code and connecting Anaconda</vt:lpstr>
      <vt:lpstr>PowerPoint Presentation</vt:lpstr>
      <vt:lpstr>PowerPoint Presentation</vt:lpstr>
      <vt:lpstr>Downloading the lecture notes locally</vt:lpstr>
      <vt:lpstr>PowerPoint Presentation</vt:lpstr>
      <vt:lpstr>PowerPoint Presentation</vt:lpstr>
      <vt:lpstr>PowerPoint Presentation</vt:lpstr>
      <vt:lpstr>PowerPoint Presentation</vt:lpstr>
      <vt:lpstr>Agenda</vt:lpstr>
      <vt:lpstr>Learning Objectives</vt:lpstr>
      <vt:lpstr>PowerPoint Presentation</vt:lpstr>
      <vt:lpstr>Coding ability is not innate</vt:lpstr>
      <vt:lpstr>Questions about the logistics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QTM 151</dc:title>
  <dc:creator>Juan Estrada</dc:creator>
  <cp:lastModifiedBy>Estrada, Juan</cp:lastModifiedBy>
  <cp:revision>34</cp:revision>
  <dcterms:created xsi:type="dcterms:W3CDTF">2022-08-18T19:06:53Z</dcterms:created>
  <dcterms:modified xsi:type="dcterms:W3CDTF">2023-08-15T13:14:43Z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